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1" r:id="rId5"/>
    <p:sldId id="2562" r:id="rId6"/>
    <p:sldId id="2566" r:id="rId7"/>
    <p:sldId id="2576" r:id="rId8"/>
    <p:sldId id="2583" r:id="rId9"/>
    <p:sldId id="2568" r:id="rId10"/>
    <p:sldId id="2578" r:id="rId11"/>
    <p:sldId id="2569" r:id="rId12"/>
    <p:sldId id="2579" r:id="rId13"/>
    <p:sldId id="2582" r:id="rId14"/>
    <p:sldId id="2584" r:id="rId15"/>
    <p:sldId id="2573" r:id="rId16"/>
    <p:sldId id="25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0D1D51"/>
    <a:srgbClr val="2C567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87887" autoAdjust="0"/>
  </p:normalViewPr>
  <p:slideViewPr>
    <p:cSldViewPr snapToGrid="0" showGuides="1">
      <p:cViewPr varScale="1">
        <p:scale>
          <a:sx n="102" d="100"/>
          <a:sy n="102" d="100"/>
        </p:scale>
        <p:origin x="31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F8DE8-C628-47A4-90FC-6C676B36D91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B491386-E057-4B01-ADA0-524F6D78F9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Importance of Data Cleaning</a:t>
          </a:r>
        </a:p>
      </dgm:t>
    </dgm:pt>
    <dgm:pt modelId="{625B1482-0CD4-47AF-8C94-85C7B080A2A0}" type="parTrans" cxnId="{4E1A3CF4-6F3F-40C4-A0B6-8ADA64BCD7D3}">
      <dgm:prSet/>
      <dgm:spPr/>
      <dgm:t>
        <a:bodyPr/>
        <a:lstStyle/>
        <a:p>
          <a:endParaRPr lang="en-US"/>
        </a:p>
      </dgm:t>
    </dgm:pt>
    <dgm:pt modelId="{3C6C25EC-F9FA-4652-9671-A238653D7247}" type="sibTrans" cxnId="{4E1A3CF4-6F3F-40C4-A0B6-8ADA64BCD7D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9775AA-288E-46CB-AE22-2D1785998ADD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Cleaning the dataset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Memory Optimization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Preprocess text with </a:t>
          </a:r>
          <a:r>
            <a:rPr lang="en-US" b="1" dirty="0"/>
            <a:t>lemmatizer</a:t>
          </a:r>
        </a:p>
      </dgm:t>
    </dgm:pt>
    <dgm:pt modelId="{79C06845-78D0-4D41-90B2-7E51C2FB00A6}" type="parTrans" cxnId="{06745903-E59D-41B8-8018-C5D13D6F6AA6}">
      <dgm:prSet/>
      <dgm:spPr/>
      <dgm:t>
        <a:bodyPr/>
        <a:lstStyle/>
        <a:p>
          <a:endParaRPr lang="en-US"/>
        </a:p>
      </dgm:t>
    </dgm:pt>
    <dgm:pt modelId="{94743458-4A31-4FCD-B49D-684639EC7733}" type="sibTrans" cxnId="{06745903-E59D-41B8-8018-C5D13D6F6AA6}">
      <dgm:prSet/>
      <dgm:spPr/>
      <dgm:t>
        <a:bodyPr/>
        <a:lstStyle/>
        <a:p>
          <a:endParaRPr lang="en-US"/>
        </a:p>
      </dgm:t>
    </dgm:pt>
    <dgm:pt modelId="{BDCED0DF-B260-4E63-8AA8-8DFCACBAA8A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Standardizing Data</a:t>
          </a:r>
        </a:p>
      </dgm:t>
    </dgm:pt>
    <dgm:pt modelId="{40C62FFE-ABA9-412A-8B6D-72DBC47730F0}" type="parTrans" cxnId="{007B272A-722A-4618-B8F3-EF31662B58C9}">
      <dgm:prSet/>
      <dgm:spPr/>
      <dgm:t>
        <a:bodyPr/>
        <a:lstStyle/>
        <a:p>
          <a:endParaRPr lang="en-US"/>
        </a:p>
      </dgm:t>
    </dgm:pt>
    <dgm:pt modelId="{9B281FD5-AF3D-4516-91A5-EAEF7B996ADC}" type="sibTrans" cxnId="{007B272A-722A-4618-B8F3-EF31662B58C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C4340106-A509-4093-9D2A-D4BDAD8AF8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Standardizing data ensures that different scales do not skew the results of the algorithms applied to the dataset.</a:t>
          </a:r>
        </a:p>
      </dgm:t>
    </dgm:pt>
    <dgm:pt modelId="{7D976803-445F-4031-9A2D-7117852BB6FE}" type="parTrans" cxnId="{2A7478FC-665B-40EF-AAB0-9AFAC749DC15}">
      <dgm:prSet/>
      <dgm:spPr/>
      <dgm:t>
        <a:bodyPr/>
        <a:lstStyle/>
        <a:p>
          <a:endParaRPr lang="en-US"/>
        </a:p>
      </dgm:t>
    </dgm:pt>
    <dgm:pt modelId="{59D49B4E-F1D5-4F01-AC1E-B52F17788036}" type="sibTrans" cxnId="{2A7478FC-665B-40EF-AAB0-9AFAC749DC15}">
      <dgm:prSet/>
      <dgm:spPr/>
      <dgm:t>
        <a:bodyPr/>
        <a:lstStyle/>
        <a:p>
          <a:endParaRPr lang="en-US"/>
        </a:p>
      </dgm:t>
    </dgm:pt>
    <dgm:pt modelId="{54CAA2C4-8FE9-4F3C-B036-1EA2AEE9AA2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Creating New Features</a:t>
          </a:r>
        </a:p>
      </dgm:t>
    </dgm:pt>
    <dgm:pt modelId="{A2E97964-57EA-40FD-8D5D-7ABEADDE75D4}" type="parTrans" cxnId="{302EB3EB-569C-4549-95AA-D61E38C849F5}">
      <dgm:prSet/>
      <dgm:spPr/>
      <dgm:t>
        <a:bodyPr/>
        <a:lstStyle/>
        <a:p>
          <a:endParaRPr lang="en-US"/>
        </a:p>
      </dgm:t>
    </dgm:pt>
    <dgm:pt modelId="{73CF036D-CD38-46E5-89FD-FB49EEEBD0C0}" type="sibTrans" cxnId="{302EB3EB-569C-4549-95AA-D61E38C849F5}">
      <dgm:prSet/>
      <dgm:spPr/>
      <dgm:t>
        <a:bodyPr/>
        <a:lstStyle/>
        <a:p>
          <a:endParaRPr lang="en-US"/>
        </a:p>
      </dgm:t>
    </dgm:pt>
    <dgm:pt modelId="{D356573E-11DB-4E70-B6AE-8F6029D3D1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Identifying new features that would contribute to the model predictions.</a:t>
          </a:r>
        </a:p>
      </dgm:t>
    </dgm:pt>
    <dgm:pt modelId="{426813D1-B17B-4419-80CF-97F3B996E9A7}" type="parTrans" cxnId="{0FB06AD9-6A45-4CE9-864C-505F8F977EBD}">
      <dgm:prSet/>
      <dgm:spPr/>
      <dgm:t>
        <a:bodyPr/>
        <a:lstStyle/>
        <a:p>
          <a:endParaRPr lang="en-US"/>
        </a:p>
      </dgm:t>
    </dgm:pt>
    <dgm:pt modelId="{49D7613F-2BE2-491A-A39C-6B88461BCDEF}" type="sibTrans" cxnId="{0FB06AD9-6A45-4CE9-864C-505F8F977EBD}">
      <dgm:prSet/>
      <dgm:spPr/>
      <dgm:t>
        <a:bodyPr/>
        <a:lstStyle/>
        <a:p>
          <a:endParaRPr lang="en-US"/>
        </a:p>
      </dgm:t>
    </dgm:pt>
    <dgm:pt modelId="{53BCB3AB-A11D-432E-A3E2-1E67C9493FDB}" type="pres">
      <dgm:prSet presAssocID="{F87F8DE8-C628-47A4-90FC-6C676B36D91A}" presName="Root" presStyleCnt="0">
        <dgm:presLayoutVars>
          <dgm:dir/>
          <dgm:resizeHandles val="exact"/>
        </dgm:presLayoutVars>
      </dgm:prSet>
      <dgm:spPr/>
    </dgm:pt>
    <dgm:pt modelId="{313B182E-8262-48C9-88E3-AB1557248FD2}" type="pres">
      <dgm:prSet presAssocID="{CB491386-E057-4B01-ADA0-524F6D78F990}" presName="Composite" presStyleCnt="0"/>
      <dgm:spPr/>
    </dgm:pt>
    <dgm:pt modelId="{3C936695-864A-4606-9257-EEB2968D05BD}" type="pres">
      <dgm:prSet presAssocID="{CB491386-E057-4B01-ADA0-524F6D78F990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r="15282" b="-11"/>
          <a:stretch/>
        </a:blipFill>
      </dgm:spPr>
      <dgm:extLst>
        <a:ext uri="{E40237B7-FDA0-4F09-8148-C483321AD2D9}">
          <dgm14:cNvPr xmlns:dgm14="http://schemas.microsoft.com/office/drawing/2010/diagram" id="0" name="" descr="Wireless Charging Concept"/>
        </a:ext>
      </dgm:extLst>
    </dgm:pt>
    <dgm:pt modelId="{2F760C49-181C-4801-9952-BBF64322E986}" type="pres">
      <dgm:prSet presAssocID="{CB491386-E057-4B01-ADA0-524F6D78F990}" presName="Subtitle" presStyleLbl="revTx" presStyleIdx="0" presStyleCnt="6">
        <dgm:presLayoutVars>
          <dgm:chMax val="0"/>
          <dgm:bulletEnabled/>
        </dgm:presLayoutVars>
      </dgm:prSet>
      <dgm:spPr/>
    </dgm:pt>
    <dgm:pt modelId="{65C3617A-7AAC-4008-9C61-AB642F106ABC}" type="pres">
      <dgm:prSet presAssocID="{CB491386-E057-4B01-ADA0-524F6D78F990}" presName="Description" presStyleLbl="revTx" presStyleIdx="1" presStyleCnt="6">
        <dgm:presLayoutVars>
          <dgm:bulletEnabled/>
        </dgm:presLayoutVars>
      </dgm:prSet>
      <dgm:spPr/>
    </dgm:pt>
    <dgm:pt modelId="{D5E56ACF-2AFE-4EC7-BA7C-7EF936EFB32B}" type="pres">
      <dgm:prSet presAssocID="{3C6C25EC-F9FA-4652-9671-A238653D7247}" presName="sibTrans" presStyleLbl="sibTrans2D1" presStyleIdx="0" presStyleCnt="0"/>
      <dgm:spPr/>
    </dgm:pt>
    <dgm:pt modelId="{1AF1E9E2-9F95-4E47-9E93-B2BE326B3914}" type="pres">
      <dgm:prSet presAssocID="{BDCED0DF-B260-4E63-8AA8-8DFCACBAA8A6}" presName="Composite" presStyleCnt="0"/>
      <dgm:spPr/>
    </dgm:pt>
    <dgm:pt modelId="{D6FFCD1E-B543-49C3-8946-1AB76BB01B88}" type="pres">
      <dgm:prSet presAssocID="{BDCED0DF-B260-4E63-8AA8-8DFCACBAA8A6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7" b="10"/>
          <a:stretch/>
        </a:blipFill>
      </dgm:spPr>
      <dgm:extLst>
        <a:ext uri="{E40237B7-FDA0-4F09-8148-C483321AD2D9}">
          <dgm14:cNvPr xmlns:dgm14="http://schemas.microsoft.com/office/drawing/2010/diagram" id="0" name="" descr="Shot of a businessman looking thoughtfully at a graph against a white background"/>
        </a:ext>
      </dgm:extLst>
    </dgm:pt>
    <dgm:pt modelId="{C06AC184-7AD9-4FF8-BA79-04A72A95929F}" type="pres">
      <dgm:prSet presAssocID="{BDCED0DF-B260-4E63-8AA8-8DFCACBAA8A6}" presName="Subtitle" presStyleLbl="revTx" presStyleIdx="2" presStyleCnt="6">
        <dgm:presLayoutVars>
          <dgm:chMax val="0"/>
          <dgm:bulletEnabled/>
        </dgm:presLayoutVars>
      </dgm:prSet>
      <dgm:spPr/>
    </dgm:pt>
    <dgm:pt modelId="{DB1B64A1-7403-4C44-AD0F-78C6F9A50F5C}" type="pres">
      <dgm:prSet presAssocID="{BDCED0DF-B260-4E63-8AA8-8DFCACBAA8A6}" presName="Description" presStyleLbl="revTx" presStyleIdx="3" presStyleCnt="6">
        <dgm:presLayoutVars>
          <dgm:bulletEnabled/>
        </dgm:presLayoutVars>
      </dgm:prSet>
      <dgm:spPr/>
    </dgm:pt>
    <dgm:pt modelId="{BBDD2BC0-8C1E-4EF7-92E0-30CCE90561BD}" type="pres">
      <dgm:prSet presAssocID="{9B281FD5-AF3D-4516-91A5-EAEF7B996ADC}" presName="sibTrans" presStyleLbl="sibTrans2D1" presStyleIdx="0" presStyleCnt="0"/>
      <dgm:spPr/>
    </dgm:pt>
    <dgm:pt modelId="{E27EA0CC-0775-414B-A53F-AF37BFC9625C}" type="pres">
      <dgm:prSet presAssocID="{54CAA2C4-8FE9-4F3C-B036-1EA2AEE9AA28}" presName="Composite" presStyleCnt="0"/>
      <dgm:spPr/>
    </dgm:pt>
    <dgm:pt modelId="{38612D97-7A3E-4DB5-AD6F-B51EF19818C1}" type="pres">
      <dgm:prSet presAssocID="{54CAA2C4-8FE9-4F3C-B036-1EA2AEE9AA2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3" r="8964" b="10"/>
          <a:stretch/>
        </a:blipFill>
      </dgm:spPr>
      <dgm:extLst>
        <a:ext uri="{E40237B7-FDA0-4F09-8148-C483321AD2D9}">
          <dgm14:cNvPr xmlns:dgm14="http://schemas.microsoft.com/office/drawing/2010/diagram" id="0" name="" descr="Shot of a businessman looking thoughtfully at signs against a white background"/>
        </a:ext>
      </dgm:extLst>
    </dgm:pt>
    <dgm:pt modelId="{6216FF0F-E38C-410E-85AE-1CAD771C7258}" type="pres">
      <dgm:prSet presAssocID="{54CAA2C4-8FE9-4F3C-B036-1EA2AEE9AA28}" presName="Subtitle" presStyleLbl="revTx" presStyleIdx="4" presStyleCnt="6">
        <dgm:presLayoutVars>
          <dgm:chMax val="0"/>
          <dgm:bulletEnabled/>
        </dgm:presLayoutVars>
      </dgm:prSet>
      <dgm:spPr/>
    </dgm:pt>
    <dgm:pt modelId="{58241706-853F-4469-B3AC-BC6B55EDDBE5}" type="pres">
      <dgm:prSet presAssocID="{54CAA2C4-8FE9-4F3C-B036-1EA2AEE9AA28}" presName="Description" presStyleLbl="revTx" presStyleIdx="5" presStyleCnt="6">
        <dgm:presLayoutVars>
          <dgm:bulletEnabled/>
        </dgm:presLayoutVars>
      </dgm:prSet>
      <dgm:spPr/>
    </dgm:pt>
  </dgm:ptLst>
  <dgm:cxnLst>
    <dgm:cxn modelId="{29032D02-81A0-49A4-833D-CC8941DBE1D2}" type="presOf" srcId="{9B281FD5-AF3D-4516-91A5-EAEF7B996ADC}" destId="{BBDD2BC0-8C1E-4EF7-92E0-30CCE90561BD}" srcOrd="0" destOrd="0" presId="urn:microsoft.com/office/officeart/2024/3/layout/verticalVisualTextBlock1"/>
    <dgm:cxn modelId="{06745903-E59D-41B8-8018-C5D13D6F6AA6}" srcId="{CB491386-E057-4B01-ADA0-524F6D78F990}" destId="{129775AA-288E-46CB-AE22-2D1785998ADD}" srcOrd="0" destOrd="0" parTransId="{79C06845-78D0-4D41-90B2-7E51C2FB00A6}" sibTransId="{94743458-4A31-4FCD-B49D-684639EC7733}"/>
    <dgm:cxn modelId="{EA9F1A25-DDE8-44E5-9C12-DD25AB59ABB3}" type="presOf" srcId="{54CAA2C4-8FE9-4F3C-B036-1EA2AEE9AA28}" destId="{6216FF0F-E38C-410E-85AE-1CAD771C7258}" srcOrd="0" destOrd="0" presId="urn:microsoft.com/office/officeart/2024/3/layout/verticalVisualTextBlock1"/>
    <dgm:cxn modelId="{007B272A-722A-4618-B8F3-EF31662B58C9}" srcId="{F87F8DE8-C628-47A4-90FC-6C676B36D91A}" destId="{BDCED0DF-B260-4E63-8AA8-8DFCACBAA8A6}" srcOrd="1" destOrd="0" parTransId="{40C62FFE-ABA9-412A-8B6D-72DBC47730F0}" sibTransId="{9B281FD5-AF3D-4516-91A5-EAEF7B996ADC}"/>
    <dgm:cxn modelId="{1943596A-3B6F-498D-A070-D3E3AC09ABCE}" type="presOf" srcId="{C4340106-A509-4093-9D2A-D4BDAD8AF81D}" destId="{DB1B64A1-7403-4C44-AD0F-78C6F9A50F5C}" srcOrd="0" destOrd="0" presId="urn:microsoft.com/office/officeart/2024/3/layout/verticalVisualTextBlock1"/>
    <dgm:cxn modelId="{1614388C-5F3D-49C0-B288-41F8D3AE202F}" type="presOf" srcId="{D356573E-11DB-4E70-B6AE-8F6029D3D1A5}" destId="{58241706-853F-4469-B3AC-BC6B55EDDBE5}" srcOrd="0" destOrd="0" presId="urn:microsoft.com/office/officeart/2024/3/layout/verticalVisualTextBlock1"/>
    <dgm:cxn modelId="{2E98B493-5433-42A1-8FC2-EADF9011F922}" type="presOf" srcId="{3C6C25EC-F9FA-4652-9671-A238653D7247}" destId="{D5E56ACF-2AFE-4EC7-BA7C-7EF936EFB32B}" srcOrd="0" destOrd="0" presId="urn:microsoft.com/office/officeart/2024/3/layout/verticalVisualTextBlock1"/>
    <dgm:cxn modelId="{0323A995-4174-4CFF-8000-4BE847630541}" type="presOf" srcId="{129775AA-288E-46CB-AE22-2D1785998ADD}" destId="{65C3617A-7AAC-4008-9C61-AB642F106ABC}" srcOrd="0" destOrd="0" presId="urn:microsoft.com/office/officeart/2024/3/layout/verticalVisualTextBlock1"/>
    <dgm:cxn modelId="{508A8996-9335-4B6C-944D-DE77D235F013}" type="presOf" srcId="{CB491386-E057-4B01-ADA0-524F6D78F990}" destId="{2F760C49-181C-4801-9952-BBF64322E986}" srcOrd="0" destOrd="0" presId="urn:microsoft.com/office/officeart/2024/3/layout/verticalVisualTextBlock1"/>
    <dgm:cxn modelId="{3CED999B-518E-45B1-AEE3-D556E2E74481}" type="presOf" srcId="{BDCED0DF-B260-4E63-8AA8-8DFCACBAA8A6}" destId="{C06AC184-7AD9-4FF8-BA79-04A72A95929F}" srcOrd="0" destOrd="0" presId="urn:microsoft.com/office/officeart/2024/3/layout/verticalVisualTextBlock1"/>
    <dgm:cxn modelId="{02CD8CC9-A133-4B32-9825-C26A80A6C9D2}" type="presOf" srcId="{F87F8DE8-C628-47A4-90FC-6C676B36D91A}" destId="{53BCB3AB-A11D-432E-A3E2-1E67C9493FDB}" srcOrd="0" destOrd="0" presId="urn:microsoft.com/office/officeart/2024/3/layout/verticalVisualTextBlock1"/>
    <dgm:cxn modelId="{0FB06AD9-6A45-4CE9-864C-505F8F977EBD}" srcId="{54CAA2C4-8FE9-4F3C-B036-1EA2AEE9AA28}" destId="{D356573E-11DB-4E70-B6AE-8F6029D3D1A5}" srcOrd="0" destOrd="0" parTransId="{426813D1-B17B-4419-80CF-97F3B996E9A7}" sibTransId="{49D7613F-2BE2-491A-A39C-6B88461BCDEF}"/>
    <dgm:cxn modelId="{302EB3EB-569C-4549-95AA-D61E38C849F5}" srcId="{F87F8DE8-C628-47A4-90FC-6C676B36D91A}" destId="{54CAA2C4-8FE9-4F3C-B036-1EA2AEE9AA28}" srcOrd="2" destOrd="0" parTransId="{A2E97964-57EA-40FD-8D5D-7ABEADDE75D4}" sibTransId="{73CF036D-CD38-46E5-89FD-FB49EEEBD0C0}"/>
    <dgm:cxn modelId="{4E1A3CF4-6F3F-40C4-A0B6-8ADA64BCD7D3}" srcId="{F87F8DE8-C628-47A4-90FC-6C676B36D91A}" destId="{CB491386-E057-4B01-ADA0-524F6D78F990}" srcOrd="0" destOrd="0" parTransId="{625B1482-0CD4-47AF-8C94-85C7B080A2A0}" sibTransId="{3C6C25EC-F9FA-4652-9671-A238653D7247}"/>
    <dgm:cxn modelId="{2A7478FC-665B-40EF-AAB0-9AFAC749DC15}" srcId="{BDCED0DF-B260-4E63-8AA8-8DFCACBAA8A6}" destId="{C4340106-A509-4093-9D2A-D4BDAD8AF81D}" srcOrd="0" destOrd="0" parTransId="{7D976803-445F-4031-9A2D-7117852BB6FE}" sibTransId="{59D49B4E-F1D5-4F01-AC1E-B52F17788036}"/>
    <dgm:cxn modelId="{2CA8C78F-0484-433C-8591-33445545BDDF}" type="presParOf" srcId="{53BCB3AB-A11D-432E-A3E2-1E67C9493FDB}" destId="{313B182E-8262-48C9-88E3-AB1557248FD2}" srcOrd="0" destOrd="0" presId="urn:microsoft.com/office/officeart/2024/3/layout/verticalVisualTextBlock1"/>
    <dgm:cxn modelId="{36DE1D9B-837A-4723-8EDC-CE184B3B1842}" type="presParOf" srcId="{313B182E-8262-48C9-88E3-AB1557248FD2}" destId="{3C936695-864A-4606-9257-EEB2968D05BD}" srcOrd="0" destOrd="0" presId="urn:microsoft.com/office/officeart/2024/3/layout/verticalVisualTextBlock1"/>
    <dgm:cxn modelId="{00A3AB57-5CD3-48D0-BBB5-E906EB9B646B}" type="presParOf" srcId="{313B182E-8262-48C9-88E3-AB1557248FD2}" destId="{2F760C49-181C-4801-9952-BBF64322E986}" srcOrd="1" destOrd="0" presId="urn:microsoft.com/office/officeart/2024/3/layout/verticalVisualTextBlock1"/>
    <dgm:cxn modelId="{71B129DA-2402-4168-8B05-E6CFC537D15A}" type="presParOf" srcId="{313B182E-8262-48C9-88E3-AB1557248FD2}" destId="{65C3617A-7AAC-4008-9C61-AB642F106ABC}" srcOrd="2" destOrd="0" presId="urn:microsoft.com/office/officeart/2024/3/layout/verticalVisualTextBlock1"/>
    <dgm:cxn modelId="{0071D740-A4BA-4D4E-AF39-1A2572D5B48A}" type="presParOf" srcId="{53BCB3AB-A11D-432E-A3E2-1E67C9493FDB}" destId="{D5E56ACF-2AFE-4EC7-BA7C-7EF936EFB32B}" srcOrd="1" destOrd="0" presId="urn:microsoft.com/office/officeart/2024/3/layout/verticalVisualTextBlock1"/>
    <dgm:cxn modelId="{8006A3BC-9535-4872-A8C0-93126CF94CC3}" type="presParOf" srcId="{53BCB3AB-A11D-432E-A3E2-1E67C9493FDB}" destId="{1AF1E9E2-9F95-4E47-9E93-B2BE326B3914}" srcOrd="2" destOrd="0" presId="urn:microsoft.com/office/officeart/2024/3/layout/verticalVisualTextBlock1"/>
    <dgm:cxn modelId="{2C9D1DA4-6FA9-40F0-8B25-3DF29CFC96A0}" type="presParOf" srcId="{1AF1E9E2-9F95-4E47-9E93-B2BE326B3914}" destId="{D6FFCD1E-B543-49C3-8946-1AB76BB01B88}" srcOrd="0" destOrd="0" presId="urn:microsoft.com/office/officeart/2024/3/layout/verticalVisualTextBlock1"/>
    <dgm:cxn modelId="{55258E44-B4B4-4B65-89B0-C4A6270A4ACC}" type="presParOf" srcId="{1AF1E9E2-9F95-4E47-9E93-B2BE326B3914}" destId="{C06AC184-7AD9-4FF8-BA79-04A72A95929F}" srcOrd="1" destOrd="0" presId="urn:microsoft.com/office/officeart/2024/3/layout/verticalVisualTextBlock1"/>
    <dgm:cxn modelId="{5678F6A3-1EEC-4BDA-AD7D-9DB5945E0D36}" type="presParOf" srcId="{1AF1E9E2-9F95-4E47-9E93-B2BE326B3914}" destId="{DB1B64A1-7403-4C44-AD0F-78C6F9A50F5C}" srcOrd="2" destOrd="0" presId="urn:microsoft.com/office/officeart/2024/3/layout/verticalVisualTextBlock1"/>
    <dgm:cxn modelId="{C971F812-DEEF-4DA4-917B-C360EFA8CCFC}" type="presParOf" srcId="{53BCB3AB-A11D-432E-A3E2-1E67C9493FDB}" destId="{BBDD2BC0-8C1E-4EF7-92E0-30CCE90561BD}" srcOrd="3" destOrd="0" presId="urn:microsoft.com/office/officeart/2024/3/layout/verticalVisualTextBlock1"/>
    <dgm:cxn modelId="{BAC2B3D1-E190-4B5F-938D-17DE305F342E}" type="presParOf" srcId="{53BCB3AB-A11D-432E-A3E2-1E67C9493FDB}" destId="{E27EA0CC-0775-414B-A53F-AF37BFC9625C}" srcOrd="4" destOrd="0" presId="urn:microsoft.com/office/officeart/2024/3/layout/verticalVisualTextBlock1"/>
    <dgm:cxn modelId="{CBE7B169-A52D-4F64-82A4-2F952C3E64F9}" type="presParOf" srcId="{E27EA0CC-0775-414B-A53F-AF37BFC9625C}" destId="{38612D97-7A3E-4DB5-AD6F-B51EF19818C1}" srcOrd="0" destOrd="0" presId="urn:microsoft.com/office/officeart/2024/3/layout/verticalVisualTextBlock1"/>
    <dgm:cxn modelId="{B8589058-9CDC-4334-B88B-69532B28331F}" type="presParOf" srcId="{E27EA0CC-0775-414B-A53F-AF37BFC9625C}" destId="{6216FF0F-E38C-410E-85AE-1CAD771C7258}" srcOrd="1" destOrd="0" presId="urn:microsoft.com/office/officeart/2024/3/layout/verticalVisualTextBlock1"/>
    <dgm:cxn modelId="{76EBD9F9-779E-40FE-9EFE-7D1F0FB909BE}" type="presParOf" srcId="{E27EA0CC-0775-414B-A53F-AF37BFC9625C}" destId="{58241706-853F-4469-B3AC-BC6B55EDDBE5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36695-864A-4606-9257-EEB2968D05BD}">
      <dsp:nvSpPr>
        <dsp:cNvPr id="0" name=""/>
        <dsp:cNvSpPr/>
      </dsp:nvSpPr>
      <dsp:spPr>
        <a:xfrm>
          <a:off x="0" y="0"/>
          <a:ext cx="1389384" cy="138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r="15282" b="-1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760C49-181C-4801-9952-BBF64322E986}">
      <dsp:nvSpPr>
        <dsp:cNvPr id="0" name=""/>
        <dsp:cNvSpPr/>
      </dsp:nvSpPr>
      <dsp:spPr>
        <a:xfrm>
          <a:off x="1569384" y="0"/>
          <a:ext cx="2578032" cy="61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Importance of Data Cleaning</a:t>
          </a:r>
        </a:p>
      </dsp:txBody>
      <dsp:txXfrm>
        <a:off x="1569384" y="0"/>
        <a:ext cx="2578032" cy="617078"/>
      </dsp:txXfrm>
    </dsp:sp>
    <dsp:sp modelId="{65C3617A-7AAC-4008-9C61-AB642F106ABC}">
      <dsp:nvSpPr>
        <dsp:cNvPr id="0" name=""/>
        <dsp:cNvSpPr/>
      </dsp:nvSpPr>
      <dsp:spPr>
        <a:xfrm>
          <a:off x="1569384" y="617078"/>
          <a:ext cx="2578032" cy="86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Cleaning the dataset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Memory Optimization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Preprocess text with </a:t>
          </a:r>
          <a:r>
            <a:rPr lang="en-US" sz="1400" b="1" kern="1200" dirty="0"/>
            <a:t>lemmatizer</a:t>
          </a:r>
        </a:p>
      </dsp:txBody>
      <dsp:txXfrm>
        <a:off x="1569384" y="617078"/>
        <a:ext cx="2578032" cy="860192"/>
      </dsp:txXfrm>
    </dsp:sp>
    <dsp:sp modelId="{D6FFCD1E-B543-49C3-8946-1AB76BB01B88}">
      <dsp:nvSpPr>
        <dsp:cNvPr id="0" name=""/>
        <dsp:cNvSpPr/>
      </dsp:nvSpPr>
      <dsp:spPr>
        <a:xfrm>
          <a:off x="0" y="1595453"/>
          <a:ext cx="1389384" cy="138938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7" b="10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6AC184-7AD9-4FF8-BA79-04A72A95929F}">
      <dsp:nvSpPr>
        <dsp:cNvPr id="0" name=""/>
        <dsp:cNvSpPr/>
      </dsp:nvSpPr>
      <dsp:spPr>
        <a:xfrm>
          <a:off x="1569384" y="1595453"/>
          <a:ext cx="2578032" cy="340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Standardizing Data</a:t>
          </a:r>
        </a:p>
      </dsp:txBody>
      <dsp:txXfrm>
        <a:off x="1569384" y="1595453"/>
        <a:ext cx="2578032" cy="340989"/>
      </dsp:txXfrm>
    </dsp:sp>
    <dsp:sp modelId="{DB1B64A1-7403-4C44-AD0F-78C6F9A50F5C}">
      <dsp:nvSpPr>
        <dsp:cNvPr id="0" name=""/>
        <dsp:cNvSpPr/>
      </dsp:nvSpPr>
      <dsp:spPr>
        <a:xfrm>
          <a:off x="1569384" y="1936443"/>
          <a:ext cx="2578032" cy="1136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Standardizing data ensures that different scales do not skew the results of the algorithms applied to the dataset.</a:t>
          </a:r>
        </a:p>
      </dsp:txBody>
      <dsp:txXfrm>
        <a:off x="1569384" y="1936443"/>
        <a:ext cx="2578032" cy="1136281"/>
      </dsp:txXfrm>
    </dsp:sp>
    <dsp:sp modelId="{38612D97-7A3E-4DB5-AD6F-B51EF19818C1}">
      <dsp:nvSpPr>
        <dsp:cNvPr id="0" name=""/>
        <dsp:cNvSpPr/>
      </dsp:nvSpPr>
      <dsp:spPr>
        <a:xfrm>
          <a:off x="0" y="3190906"/>
          <a:ext cx="1389384" cy="138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3" r="8964" b="10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6FF0F-E38C-410E-85AE-1CAD771C7258}">
      <dsp:nvSpPr>
        <dsp:cNvPr id="0" name=""/>
        <dsp:cNvSpPr/>
      </dsp:nvSpPr>
      <dsp:spPr>
        <a:xfrm>
          <a:off x="1569384" y="3190906"/>
          <a:ext cx="2578032" cy="340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Creating New Features</a:t>
          </a:r>
        </a:p>
      </dsp:txBody>
      <dsp:txXfrm>
        <a:off x="1569384" y="3190906"/>
        <a:ext cx="2578032" cy="340989"/>
      </dsp:txXfrm>
    </dsp:sp>
    <dsp:sp modelId="{58241706-853F-4469-B3AC-BC6B55EDDBE5}">
      <dsp:nvSpPr>
        <dsp:cNvPr id="0" name=""/>
        <dsp:cNvSpPr/>
      </dsp:nvSpPr>
      <dsp:spPr>
        <a:xfrm>
          <a:off x="1569384" y="3531896"/>
          <a:ext cx="2578032" cy="1136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Identifying new features that would contribute to the model predictions.</a:t>
          </a:r>
        </a:p>
      </dsp:txBody>
      <dsp:txXfrm>
        <a:off x="1569384" y="3531896"/>
        <a:ext cx="2578032" cy="1136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5261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90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48A3-F467-96AA-5E9D-A0C8D06C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B2FF1-8BD8-1993-C259-931C1331B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FF15B-1068-1EFF-78DD-0BEAFB791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30E8E-BA62-EDA1-820E-748618DC71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70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1926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72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0D39-B72C-21D8-4F22-341D04C98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26AD4-86CB-7B53-9F64-E14375CF5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36440-E404-427D-6AF2-52CCBB983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Amazon dataset contains large-scale data on user interactions with products, including ratings, reviews, and purchase history. This dataset is invaluable for analyzing user preferences and building effective recommendation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742A-ED8A-2FF6-442C-864F02CB5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98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E9B2C-26CF-E172-975C-45DB99A0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6FD33-CBA6-32FF-B11B-E85DC611F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80B25-BFB2-A0FA-E409-E4E871D1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67CA7-3E44-19D1-1C06-36EA1EFD4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477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6557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68EC-92E8-BB8F-695E-11FEDE47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D1BF8-766D-C269-9474-536A02652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F46FD-3998-26A1-359B-2C0B71FE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direction do we want to go with the recommendations system? Do we want to exclude/penalize products not bought last month? Do we want to recommend similar products so the user has more choice or do we want to recommend complementary products? Price bins.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118AA-9EC7-B24D-6048-0D1656DC33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821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789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61CBD-CF8E-A073-675A-744979302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CB02B-83A6-5742-6E88-4E2A98CD9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60EA0-3A57-3F73-F9D9-68F8A5588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DA82-7FC6-767B-C49A-8A1F27E9C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12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F48D-B781-D521-4857-AEAE77EC3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rmAutofit/>
          </a:bodyPr>
          <a:lstStyle/>
          <a:p>
            <a:r>
              <a:rPr lang="en-US" dirty="0"/>
              <a:t>Discovering Recommendation Systems with Amazon’s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379F8-E77B-1ABB-C9BA-6DA775599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rmAutofit/>
          </a:bodyPr>
          <a:lstStyle/>
          <a:p>
            <a:r>
              <a:rPr lang="en-US" dirty="0"/>
              <a:t>Understanding algorithms and data behind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1928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4EBF4-32B4-7E19-A99A-9247D98C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FFB7F-440A-2651-5EBC-E3B14C1F435F}"/>
              </a:ext>
            </a:extLst>
          </p:cNvPr>
          <p:cNvSpPr/>
          <p:nvPr/>
        </p:nvSpPr>
        <p:spPr>
          <a:xfrm>
            <a:off x="598311" y="541867"/>
            <a:ext cx="2111022" cy="8015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+ Install Libraries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919B3-B173-0C44-A272-BEB9E356E47E}"/>
              </a:ext>
            </a:extLst>
          </p:cNvPr>
          <p:cNvSpPr/>
          <p:nvPr/>
        </p:nvSpPr>
        <p:spPr>
          <a:xfrm>
            <a:off x="598311" y="1992490"/>
            <a:ext cx="2111022" cy="8015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5F844695-2B63-C07D-F8A7-0F6D0CAADFBD}"/>
              </a:ext>
            </a:extLst>
          </p:cNvPr>
          <p:cNvSpPr/>
          <p:nvPr/>
        </p:nvSpPr>
        <p:spPr>
          <a:xfrm>
            <a:off x="2434326" y="2760133"/>
            <a:ext cx="2111022" cy="1337734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451043-5F8A-D394-51C1-99E9BEC47779}"/>
              </a:ext>
            </a:extLst>
          </p:cNvPr>
          <p:cNvSpPr/>
          <p:nvPr/>
        </p:nvSpPr>
        <p:spPr>
          <a:xfrm>
            <a:off x="8446237" y="282644"/>
            <a:ext cx="2111022" cy="80151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AutoEncoder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ECC3F-F1D1-98E6-606E-5D9C1AE1F4D7}"/>
              </a:ext>
            </a:extLst>
          </p:cNvPr>
          <p:cNvSpPr/>
          <p:nvPr/>
        </p:nvSpPr>
        <p:spPr>
          <a:xfrm>
            <a:off x="4803422" y="2940755"/>
            <a:ext cx="2111022" cy="8015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E9AEE8-F715-3438-7D9A-1188E26A92B4}"/>
              </a:ext>
            </a:extLst>
          </p:cNvPr>
          <p:cNvSpPr/>
          <p:nvPr/>
        </p:nvSpPr>
        <p:spPr>
          <a:xfrm>
            <a:off x="4803422" y="4978400"/>
            <a:ext cx="2111022" cy="8015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TF-IDF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FEF7F-9334-2AA0-7D83-D7513DB366A5}"/>
              </a:ext>
            </a:extLst>
          </p:cNvPr>
          <p:cNvSpPr/>
          <p:nvPr/>
        </p:nvSpPr>
        <p:spPr>
          <a:xfrm>
            <a:off x="7100710" y="2940755"/>
            <a:ext cx="767646" cy="8015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A48462-C9CB-13C6-94BD-6A98ACD416D4}"/>
              </a:ext>
            </a:extLst>
          </p:cNvPr>
          <p:cNvSpPr/>
          <p:nvPr/>
        </p:nvSpPr>
        <p:spPr>
          <a:xfrm>
            <a:off x="7100710" y="4978400"/>
            <a:ext cx="767646" cy="8015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0F2F6-0543-754D-432F-5D80618B2455}"/>
              </a:ext>
            </a:extLst>
          </p:cNvPr>
          <p:cNvSpPr/>
          <p:nvPr/>
        </p:nvSpPr>
        <p:spPr>
          <a:xfrm>
            <a:off x="8054622" y="2938427"/>
            <a:ext cx="767646" cy="8015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1CED1F-BA5E-DB56-A76B-E6E129EB6E97}"/>
              </a:ext>
            </a:extLst>
          </p:cNvPr>
          <p:cNvSpPr/>
          <p:nvPr/>
        </p:nvSpPr>
        <p:spPr>
          <a:xfrm>
            <a:off x="8044997" y="4978400"/>
            <a:ext cx="767646" cy="8015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1CC473-CDB3-F731-5CB5-E406DEBAA674}"/>
              </a:ext>
            </a:extLst>
          </p:cNvPr>
          <p:cNvSpPr/>
          <p:nvPr/>
        </p:nvSpPr>
        <p:spPr>
          <a:xfrm>
            <a:off x="10743525" y="276999"/>
            <a:ext cx="767646" cy="80151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2C7A68-EA0B-FDEC-D5FD-D6D2B2E0B717}"/>
              </a:ext>
            </a:extLst>
          </p:cNvPr>
          <p:cNvSpPr/>
          <p:nvPr/>
        </p:nvSpPr>
        <p:spPr>
          <a:xfrm>
            <a:off x="10423718" y="2136916"/>
            <a:ext cx="1590220" cy="801511"/>
          </a:xfrm>
          <a:prstGeom prst="rect">
            <a:avLst/>
          </a:prstGeom>
          <a:solidFill>
            <a:srgbClr val="0072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Weighted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DDDE2A-A92E-6E91-2095-5F10206ECD37}"/>
              </a:ext>
            </a:extLst>
          </p:cNvPr>
          <p:cNvSpPr/>
          <p:nvPr/>
        </p:nvSpPr>
        <p:spPr>
          <a:xfrm>
            <a:off x="10604514" y="3552416"/>
            <a:ext cx="1228627" cy="801511"/>
          </a:xfrm>
          <a:prstGeom prst="rect">
            <a:avLst/>
          </a:prstGeom>
          <a:solidFill>
            <a:srgbClr val="0072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9829E-4953-F165-5007-09D3C3D88D69}"/>
              </a:ext>
            </a:extLst>
          </p:cNvPr>
          <p:cNvSpPr txBox="1"/>
          <p:nvPr/>
        </p:nvSpPr>
        <p:spPr>
          <a:xfrm>
            <a:off x="395925" y="166889"/>
            <a:ext cx="270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FAISS + Libraries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FB6AF-8BA8-6A24-7F9E-969009C95CB2}"/>
              </a:ext>
            </a:extLst>
          </p:cNvPr>
          <p:cNvSpPr txBox="1"/>
          <p:nvPr/>
        </p:nvSpPr>
        <p:spPr>
          <a:xfrm>
            <a:off x="1267322" y="1575965"/>
            <a:ext cx="77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EAC1D-B1AB-649A-0DB4-E1A7B288F582}"/>
              </a:ext>
            </a:extLst>
          </p:cNvPr>
          <p:cNvSpPr txBox="1"/>
          <p:nvPr/>
        </p:nvSpPr>
        <p:spPr>
          <a:xfrm>
            <a:off x="2434327" y="4064000"/>
            <a:ext cx="1930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6441C8-D3F9-E16A-D996-4D5765E22C04}"/>
              </a:ext>
            </a:extLst>
          </p:cNvPr>
          <p:cNvSpPr txBox="1"/>
          <p:nvPr/>
        </p:nvSpPr>
        <p:spPr>
          <a:xfrm>
            <a:off x="4803422" y="5779911"/>
            <a:ext cx="193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ContentBased Text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88349-BB2E-F33C-9879-51B7217C3A4D}"/>
              </a:ext>
            </a:extLst>
          </p:cNvPr>
          <p:cNvSpPr txBox="1"/>
          <p:nvPr/>
        </p:nvSpPr>
        <p:spPr>
          <a:xfrm>
            <a:off x="6980954" y="5802698"/>
            <a:ext cx="3303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Normalization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F2555-AC3C-79C1-3473-06E7FDD63660}"/>
              </a:ext>
            </a:extLst>
          </p:cNvPr>
          <p:cNvSpPr txBox="1"/>
          <p:nvPr/>
        </p:nvSpPr>
        <p:spPr>
          <a:xfrm>
            <a:off x="6914445" y="3896877"/>
            <a:ext cx="301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Normalization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E1B907-E24C-1C1A-B95B-E20DA363462E}"/>
              </a:ext>
            </a:extLst>
          </p:cNvPr>
          <p:cNvSpPr txBox="1"/>
          <p:nvPr/>
        </p:nvSpPr>
        <p:spPr>
          <a:xfrm>
            <a:off x="4764754" y="3791308"/>
            <a:ext cx="19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Pre-Trained BERT -&gt; Embeddings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64A224-1826-C8D3-C811-5EAF1ABC953D}"/>
              </a:ext>
            </a:extLst>
          </p:cNvPr>
          <p:cNvSpPr txBox="1"/>
          <p:nvPr/>
        </p:nvSpPr>
        <p:spPr>
          <a:xfrm>
            <a:off x="8446237" y="1164657"/>
            <a:ext cx="19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PyTorch Deep Learning Unsupervised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F6C955-82DC-D57E-F559-1F2BE58D6D74}"/>
              </a:ext>
            </a:extLst>
          </p:cNvPr>
          <p:cNvSpPr txBox="1"/>
          <p:nvPr/>
        </p:nvSpPr>
        <p:spPr>
          <a:xfrm>
            <a:off x="10376521" y="1110434"/>
            <a:ext cx="1930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Normalization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0C72A0-DD7B-6DB0-2D4B-4456071573FF}"/>
              </a:ext>
            </a:extLst>
          </p:cNvPr>
          <p:cNvCxnSpPr>
            <a:cxnSpLocks/>
          </p:cNvCxnSpPr>
          <p:nvPr/>
        </p:nvCxnSpPr>
        <p:spPr>
          <a:xfrm>
            <a:off x="2406045" y="1403673"/>
            <a:ext cx="0" cy="588817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E98268-E76B-346D-F499-EE32FA23DCB2}"/>
              </a:ext>
            </a:extLst>
          </p:cNvPr>
          <p:cNvCxnSpPr>
            <a:cxnSpLocks/>
          </p:cNvCxnSpPr>
          <p:nvPr/>
        </p:nvCxnSpPr>
        <p:spPr>
          <a:xfrm>
            <a:off x="1817801" y="3459929"/>
            <a:ext cx="588244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1C8F88-D35D-0783-1D10-985DBB94860B}"/>
              </a:ext>
            </a:extLst>
          </p:cNvPr>
          <p:cNvCxnSpPr>
            <a:cxnSpLocks/>
          </p:cNvCxnSpPr>
          <p:nvPr/>
        </p:nvCxnSpPr>
        <p:spPr>
          <a:xfrm>
            <a:off x="1808375" y="2831709"/>
            <a:ext cx="0" cy="66592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F178702-14FE-DD18-8266-E1AACEAF08BB}"/>
              </a:ext>
            </a:extLst>
          </p:cNvPr>
          <p:cNvCxnSpPr>
            <a:cxnSpLocks/>
          </p:cNvCxnSpPr>
          <p:nvPr/>
        </p:nvCxnSpPr>
        <p:spPr>
          <a:xfrm>
            <a:off x="4072379" y="838986"/>
            <a:ext cx="0" cy="217415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80339-8D4B-8ADC-9FFC-8F578E57E40F}"/>
              </a:ext>
            </a:extLst>
          </p:cNvPr>
          <p:cNvCxnSpPr>
            <a:cxnSpLocks/>
          </p:cNvCxnSpPr>
          <p:nvPr/>
        </p:nvCxnSpPr>
        <p:spPr>
          <a:xfrm>
            <a:off x="4072379" y="3896877"/>
            <a:ext cx="0" cy="155181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AD2555-DF6D-413C-5820-ED6FDA086289}"/>
              </a:ext>
            </a:extLst>
          </p:cNvPr>
          <p:cNvCxnSpPr>
            <a:cxnSpLocks/>
          </p:cNvCxnSpPr>
          <p:nvPr/>
        </p:nvCxnSpPr>
        <p:spPr>
          <a:xfrm>
            <a:off x="4053526" y="867267"/>
            <a:ext cx="4242062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5780F9-3AE4-AAB1-112A-EF142DDAEBC3}"/>
              </a:ext>
            </a:extLst>
          </p:cNvPr>
          <p:cNvCxnSpPr>
            <a:cxnSpLocks/>
          </p:cNvCxnSpPr>
          <p:nvPr/>
        </p:nvCxnSpPr>
        <p:spPr>
          <a:xfrm>
            <a:off x="4181253" y="3234966"/>
            <a:ext cx="622169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7184826-A9A4-89D1-F0D0-7BA024DF33A8}"/>
              </a:ext>
            </a:extLst>
          </p:cNvPr>
          <p:cNvCxnSpPr>
            <a:cxnSpLocks/>
          </p:cNvCxnSpPr>
          <p:nvPr/>
        </p:nvCxnSpPr>
        <p:spPr>
          <a:xfrm>
            <a:off x="4053526" y="5448693"/>
            <a:ext cx="622169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3F6CED9-917D-E2D2-5E80-BD86809AD964}"/>
              </a:ext>
            </a:extLst>
          </p:cNvPr>
          <p:cNvCxnSpPr>
            <a:cxnSpLocks/>
          </p:cNvCxnSpPr>
          <p:nvPr/>
        </p:nvCxnSpPr>
        <p:spPr>
          <a:xfrm flipV="1">
            <a:off x="8295588" y="952107"/>
            <a:ext cx="0" cy="198632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680ED6-305B-EFFF-317E-9A3A4233E311}"/>
              </a:ext>
            </a:extLst>
          </p:cNvPr>
          <p:cNvCxnSpPr>
            <a:cxnSpLocks/>
          </p:cNvCxnSpPr>
          <p:nvPr/>
        </p:nvCxnSpPr>
        <p:spPr>
          <a:xfrm>
            <a:off x="10870588" y="1660121"/>
            <a:ext cx="0" cy="476795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4F360A-002B-A85B-423F-A467DFB6A0B8}"/>
              </a:ext>
            </a:extLst>
          </p:cNvPr>
          <p:cNvCxnSpPr>
            <a:cxnSpLocks/>
          </p:cNvCxnSpPr>
          <p:nvPr/>
        </p:nvCxnSpPr>
        <p:spPr>
          <a:xfrm>
            <a:off x="10870588" y="3013137"/>
            <a:ext cx="0" cy="476795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CD423F-FE97-4048-F143-F22F6FEA394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14444" y="3339182"/>
            <a:ext cx="186266" cy="232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9D0252-3E0E-0C89-500C-0B2DF8D02FDD}"/>
              </a:ext>
            </a:extLst>
          </p:cNvPr>
          <p:cNvCxnSpPr>
            <a:cxnSpLocks/>
          </p:cNvCxnSpPr>
          <p:nvPr/>
        </p:nvCxnSpPr>
        <p:spPr>
          <a:xfrm>
            <a:off x="7866984" y="3336853"/>
            <a:ext cx="186266" cy="232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95B4C9-0126-A0F0-77C5-F77DC9F0F79B}"/>
              </a:ext>
            </a:extLst>
          </p:cNvPr>
          <p:cNvCxnSpPr>
            <a:cxnSpLocks/>
          </p:cNvCxnSpPr>
          <p:nvPr/>
        </p:nvCxnSpPr>
        <p:spPr>
          <a:xfrm>
            <a:off x="6906516" y="5436561"/>
            <a:ext cx="186266" cy="232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5B2FF4-7284-F5E6-F060-5B7ECE79847F}"/>
              </a:ext>
            </a:extLst>
          </p:cNvPr>
          <p:cNvCxnSpPr>
            <a:cxnSpLocks/>
          </p:cNvCxnSpPr>
          <p:nvPr/>
        </p:nvCxnSpPr>
        <p:spPr>
          <a:xfrm>
            <a:off x="7859056" y="5434232"/>
            <a:ext cx="186266" cy="232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970CDE8-BEAE-8975-A697-F58452DA299F}"/>
              </a:ext>
            </a:extLst>
          </p:cNvPr>
          <p:cNvCxnSpPr>
            <a:cxnSpLocks/>
          </p:cNvCxnSpPr>
          <p:nvPr/>
        </p:nvCxnSpPr>
        <p:spPr>
          <a:xfrm>
            <a:off x="10557259" y="675425"/>
            <a:ext cx="186266" cy="232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4FFDBE9-B7D5-449B-A01C-D2A151AB81DF}"/>
              </a:ext>
            </a:extLst>
          </p:cNvPr>
          <p:cNvSpPr txBox="1"/>
          <p:nvPr/>
        </p:nvSpPr>
        <p:spPr>
          <a:xfrm rot="16200000">
            <a:off x="7620127" y="168883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Hybrid 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03F865-C903-6105-927E-9687400EC09B}"/>
              </a:ext>
            </a:extLst>
          </p:cNvPr>
          <p:cNvSpPr txBox="1"/>
          <p:nvPr/>
        </p:nvSpPr>
        <p:spPr>
          <a:xfrm>
            <a:off x="10997028" y="1802637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Hybrid II</a:t>
            </a:r>
          </a:p>
        </p:txBody>
      </p:sp>
    </p:spTree>
    <p:extLst>
      <p:ext uri="{BB962C8B-B14F-4D97-AF65-F5344CB8AC3E}">
        <p14:creationId xmlns:p14="http://schemas.microsoft.com/office/powerpoint/2010/main" val="177757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DE6A8-AD42-F2BA-3A03-887D15582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6C99C3-3BB4-6C15-B591-A6ABCB84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8" y="4120179"/>
            <a:ext cx="5637488" cy="2511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C8CE73-2EFC-D25C-FAAC-FC5924634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58" y="4120180"/>
            <a:ext cx="6197506" cy="2511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CA713-8977-0162-0B95-3730D705A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38" y="911383"/>
            <a:ext cx="8101855" cy="3147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3CEB-625E-17B8-E1D1-69F0D7A9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31" y="-137421"/>
            <a:ext cx="102778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Hybrid Model – Results - 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A39CA-8405-C881-7644-FB8F87C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39EA2-1BE8-58F9-087C-BD63B8995985}"/>
              </a:ext>
            </a:extLst>
          </p:cNvPr>
          <p:cNvSpPr/>
          <p:nvPr/>
        </p:nvSpPr>
        <p:spPr>
          <a:xfrm>
            <a:off x="89927" y="4699704"/>
            <a:ext cx="276958" cy="1412338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32D892-CA00-0593-0FB3-D50CAD83A1C6}"/>
              </a:ext>
            </a:extLst>
          </p:cNvPr>
          <p:cNvSpPr/>
          <p:nvPr/>
        </p:nvSpPr>
        <p:spPr>
          <a:xfrm>
            <a:off x="855472" y="1804394"/>
            <a:ext cx="263323" cy="1497071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973C2-0116-86B3-E9CC-FEEEEB1D55B6}"/>
              </a:ext>
            </a:extLst>
          </p:cNvPr>
          <p:cNvSpPr/>
          <p:nvPr/>
        </p:nvSpPr>
        <p:spPr>
          <a:xfrm>
            <a:off x="855472" y="3315484"/>
            <a:ext cx="243275" cy="667816"/>
          </a:xfrm>
          <a:prstGeom prst="rect">
            <a:avLst/>
          </a:prstGeom>
          <a:solidFill>
            <a:srgbClr val="00B050">
              <a:alpha val="5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D5F9D5-B431-DF4B-2779-3E124F4DA62C}"/>
              </a:ext>
            </a:extLst>
          </p:cNvPr>
          <p:cNvSpPr/>
          <p:nvPr/>
        </p:nvSpPr>
        <p:spPr>
          <a:xfrm>
            <a:off x="5960658" y="4699704"/>
            <a:ext cx="243275" cy="613441"/>
          </a:xfrm>
          <a:prstGeom prst="rect">
            <a:avLst/>
          </a:prstGeom>
          <a:solidFill>
            <a:srgbClr val="00B050">
              <a:alpha val="5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015B1-D960-C918-8FF9-2251638B2353}"/>
              </a:ext>
            </a:extLst>
          </p:cNvPr>
          <p:cNvSpPr txBox="1"/>
          <p:nvPr/>
        </p:nvSpPr>
        <p:spPr>
          <a:xfrm>
            <a:off x="8982637" y="1182455"/>
            <a:ext cx="287907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Business Metrics:</a:t>
            </a:r>
          </a:p>
          <a:p>
            <a:pPr marL="0" indent="0" algn="ctr" rtl="0" eaLnBrk="1" latinLnBrk="0" hangingPunct="1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Coverage and Diversity</a:t>
            </a:r>
          </a:p>
          <a:p>
            <a:pPr marL="0" indent="0" algn="l" rtl="0" eaLnBrk="1" latinLnBrk="0" hangingPunct="1">
              <a:buNone/>
            </a:pPr>
            <a:b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[Content-based] coverage = 0.999</a:t>
            </a:r>
          </a:p>
          <a:p>
            <a:pPr marL="0" indent="0" algn="l" rtl="0" eaLnBrk="1" latinLnBrk="0" hangingPunct="1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[Content-based] diversity = 0.215</a:t>
            </a:r>
          </a:p>
          <a:p>
            <a:pPr marL="0" indent="0" algn="l" rtl="0" eaLnBrk="1" latinLnBrk="0" hangingPunct="1">
              <a:buNone/>
            </a:pPr>
            <a:endParaRPr lang="en-US" sz="14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[Collaborative] coverage = 0.999</a:t>
            </a:r>
          </a:p>
          <a:p>
            <a:pPr marL="0" indent="0" algn="l" rtl="0" eaLnBrk="1" latinLnBrk="0" hangingPunct="1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[Collaborative] diversity = 0.13</a:t>
            </a:r>
            <a:endParaRPr lang="en-US" sz="1400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A3DDB3-3A88-7455-9592-3E2D16ABBF32}"/>
              </a:ext>
            </a:extLst>
          </p:cNvPr>
          <p:cNvSpPr txBox="1"/>
          <p:nvPr/>
        </p:nvSpPr>
        <p:spPr>
          <a:xfrm>
            <a:off x="3957640" y="4045493"/>
            <a:ext cx="934871" cy="2616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b="1" dirty="0"/>
              <a:t>Weight 0.75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F290E-0784-3261-A26E-7EA316662334}"/>
              </a:ext>
            </a:extLst>
          </p:cNvPr>
          <p:cNvSpPr txBox="1"/>
          <p:nvPr/>
        </p:nvSpPr>
        <p:spPr>
          <a:xfrm>
            <a:off x="10632151" y="3989374"/>
            <a:ext cx="934871" cy="2616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b="1" dirty="0"/>
              <a:t>Weight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16F214-281A-2B83-4361-94C04F799722}"/>
              </a:ext>
            </a:extLst>
          </p:cNvPr>
          <p:cNvSpPr/>
          <p:nvPr/>
        </p:nvSpPr>
        <p:spPr>
          <a:xfrm rot="5400000">
            <a:off x="2608104" y="-766762"/>
            <a:ext cx="407066" cy="4161747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701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AD31-47C7-2392-2776-C0870C0C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6399"/>
            <a:ext cx="105064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Fairness &amp; Scaling 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C6E63-2CBF-033E-8BE3-570B4CAA1424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97280" y="1920240"/>
            <a:ext cx="3108960" cy="3412370"/>
          </a:xfrm>
        </p:spPr>
        <p:txBody>
          <a:bodyPr>
            <a:normAutofit/>
          </a:bodyPr>
          <a:lstStyle/>
          <a:p>
            <a:pPr>
              <a:spcBef>
                <a:spcPts val="2500"/>
              </a:spcBef>
            </a:pPr>
            <a:r>
              <a:rPr lang="en-US" sz="1600" b="1" dirty="0"/>
              <a:t>Bias in Algorithms</a:t>
            </a:r>
          </a:p>
          <a:p>
            <a:pPr marL="285750" lvl="1" indent="-285750"/>
            <a:r>
              <a:rPr lang="en-US" sz="1600" dirty="0"/>
              <a:t>It is essential to identify and mitigate bias in algorithms to ensure fair recommendations for all users. “Fairness” in models.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600" b="1" dirty="0"/>
              <a:t>Scaling up</a:t>
            </a:r>
          </a:p>
          <a:p>
            <a:pPr marL="285750" lvl="1" indent="-285750"/>
            <a:r>
              <a:rPr lang="en-US" sz="1600" dirty="0"/>
              <a:t>FAISS -&gt; KNN on GPUs</a:t>
            </a:r>
          </a:p>
          <a:p>
            <a:pPr marL="285750" lvl="1" indent="-285750"/>
            <a:r>
              <a:rPr lang="en-US" sz="1600" dirty="0"/>
              <a:t>EC2 -&gt; Sagemaker Endpoint</a:t>
            </a:r>
          </a:p>
          <a:p>
            <a:pPr marL="285750" lvl="1" indent="-285750"/>
            <a:r>
              <a:rPr lang="en-US" sz="1600" dirty="0"/>
              <a:t>DSSTNE with AWS</a:t>
            </a:r>
          </a:p>
        </p:txBody>
      </p:sp>
      <p:pic>
        <p:nvPicPr>
          <p:cNvPr id="6" name="Content Placeholder 5" descr="Internet, Ingot, Vaulted Door, Data, Security">
            <a:extLst>
              <a:ext uri="{FF2B5EF4-FFF2-40B4-BE49-F238E27FC236}">
                <a16:creationId xmlns:a16="http://schemas.microsoft.com/office/drawing/2014/main" id="{CD6CE9AA-C3BC-4EE2-ABAC-AA9D838F4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022" r="1827"/>
          <a:stretch/>
        </p:blipFill>
        <p:spPr>
          <a:xfrm>
            <a:off x="4736592" y="1920240"/>
            <a:ext cx="6620256" cy="3913632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20506-34C0-DD2B-D8DD-44077B99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7275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4A97D-8E4F-1453-FC2F-80F57D52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6C8-11C5-7ADA-B88A-14B84D570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DD85D-C8BD-787C-4562-98AA090605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62725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774241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8E78-1FFE-6652-4EF8-B6A48534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-8013"/>
            <a:ext cx="102778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Presentation Overview</a:t>
            </a:r>
          </a:p>
        </p:txBody>
      </p:sp>
      <p:pic>
        <p:nvPicPr>
          <p:cNvPr id="6" name="Content Placeholder 5" descr="technology and innovation concept">
            <a:extLst>
              <a:ext uri="{FF2B5EF4-FFF2-40B4-BE49-F238E27FC236}">
                <a16:creationId xmlns:a16="http://schemas.microsoft.com/office/drawing/2014/main" id="{898841F4-428D-4062-BEA5-6EF19B188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355" r="15634" b="-2"/>
          <a:stretch/>
        </p:blipFill>
        <p:spPr>
          <a:xfrm>
            <a:off x="361486" y="1140921"/>
            <a:ext cx="3684278" cy="4004135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ABD86-D958-95AB-9415-A00C6C24A6DF}"/>
              </a:ext>
            </a:extLst>
          </p:cNvPr>
          <p:cNvSpPr>
            <a:spLocks noGrp="1"/>
          </p:cNvSpPr>
          <p:nvPr>
            <p:ph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05391" y="1140922"/>
            <a:ext cx="7189164" cy="4004134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600" b="1" dirty="0"/>
              <a:t>Introduction to Recommendation Systems</a:t>
            </a:r>
          </a:p>
          <a:p>
            <a:pPr marL="0" lvl="1" indent="0">
              <a:buNone/>
            </a:pPr>
            <a:r>
              <a:rPr lang="en-US" sz="1600" dirty="0"/>
              <a:t>Recommendation systems are crucial for enhancing user experiences in digital platforms by personalizing content and suggestions.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600" b="1" dirty="0"/>
              <a:t>Amazon Dataset Overview</a:t>
            </a:r>
          </a:p>
          <a:p>
            <a:pPr marL="0" lvl="1" indent="0">
              <a:buNone/>
            </a:pPr>
            <a:r>
              <a:rPr lang="en-US" sz="1600" dirty="0"/>
              <a:t>Amazon’s data serves as a rich source for studying user behavior and product recommendations, highlighting its structure and importance. However, this dataset doesn’t have any user centric features, hence, shaping the approach used.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600" b="1" dirty="0"/>
              <a:t>Algorithms for 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9901D-D598-23B0-25A6-B6FE95F0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900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9FAA563-7685-2FA8-6D3B-C10AB51832F1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41520" y="4027260"/>
            <a:ext cx="3108960" cy="9142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500"/>
              </a:spcBef>
            </a:pPr>
            <a:r>
              <a:rPr lang="en-US" sz="1600" b="1" dirty="0"/>
              <a:t>Collaborative Filtering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600" dirty="0"/>
              <a:t>Collaborative filtering utilizes user behavior and preferences to recommend items based on similar users' choices.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C68A5C7-D319-7AAD-5908-9ECA44D9BAC4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924325" y="4027260"/>
            <a:ext cx="3108960" cy="11605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500"/>
              </a:spcBef>
            </a:pPr>
            <a:r>
              <a:rPr lang="en-US" sz="1600" b="1" dirty="0"/>
              <a:t>Content-Based Filtering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600" dirty="0"/>
              <a:t>Content-based filtering recommends items based on the attributes and features of the items themselves, independent of user behavior.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41311FC-87B7-C153-2FF7-A7F3E45CC392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610764" y="5219206"/>
            <a:ext cx="3024003" cy="13437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500"/>
              </a:spcBef>
            </a:pPr>
            <a:r>
              <a:rPr lang="en-US" sz="1600" b="1" dirty="0"/>
              <a:t>Hybrid Methods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600" dirty="0"/>
              <a:t>Hybrid methods combine collaborative and content-based approaches to enhance recommendation accuracy and user satisfaction.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378223-EA67-F9C6-792D-6A8356284136}"/>
              </a:ext>
            </a:extLst>
          </p:cNvPr>
          <p:cNvSpPr/>
          <p:nvPr/>
        </p:nvSpPr>
        <p:spPr>
          <a:xfrm>
            <a:off x="4176012" y="4027260"/>
            <a:ext cx="398943" cy="4025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1EF234-11BB-AAFD-33C8-EE599DAFCB96}"/>
              </a:ext>
            </a:extLst>
          </p:cNvPr>
          <p:cNvSpPr/>
          <p:nvPr/>
        </p:nvSpPr>
        <p:spPr>
          <a:xfrm>
            <a:off x="6211821" y="5220483"/>
            <a:ext cx="398943" cy="4025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50428B-D0AE-0DE2-BD5A-7A0899C27BA8}"/>
              </a:ext>
            </a:extLst>
          </p:cNvPr>
          <p:cNvSpPr/>
          <p:nvPr/>
        </p:nvSpPr>
        <p:spPr>
          <a:xfrm>
            <a:off x="8539224" y="4027260"/>
            <a:ext cx="398943" cy="4025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72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F942-D172-044B-364B-B5BF85BA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5064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the Amazon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6A29-6C38-E9D4-D406-442C5706B198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89115" y="1172599"/>
            <a:ext cx="2192675" cy="4128753"/>
          </a:xfrm>
        </p:spPr>
        <p:txBody>
          <a:bodyPr>
            <a:no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Lack of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User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Interaction Data</a:t>
            </a:r>
            <a:endParaRPr lang="en-US" sz="1400" dirty="0">
              <a:solidFill>
                <a:srgbClr val="0D1D51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 dataset lacks information regarding user interactions with different products, which could aid in analyzing consumer behavior.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Features included</a:t>
            </a:r>
            <a:endParaRPr lang="en-US" sz="1400" dirty="0">
              <a:solidFill>
                <a:srgbClr val="0D1D51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0   asin: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 ID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   title: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Description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   imgUrl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3   productURL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4   stars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   reviews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6   price: </a:t>
            </a:r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Discount</a:t>
            </a:r>
            <a:endParaRPr lang="en-US" sz="1400" b="1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7   listPrice:</a:t>
            </a:r>
            <a:endParaRPr lang="en-US" sz="1400" i="1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8   categoryName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9   isBestSeller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  boughtInLastMonth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US" sz="1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B8FC-BDF7-F3A6-2B0E-57446FF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C52D0-E1C8-76EE-F3C1-70ADDBCC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608" y="1299893"/>
            <a:ext cx="9326277" cy="244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50359-4279-88B3-5A10-A3E5CCCD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74"/>
          <a:stretch/>
        </p:blipFill>
        <p:spPr>
          <a:xfrm>
            <a:off x="2576608" y="3893548"/>
            <a:ext cx="9320380" cy="23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7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7553E-F36C-E812-D5DC-3F495736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494A-BBD1-5EFB-44D8-E7745C69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31" y="0"/>
            <a:ext cx="102778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the Amazon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967BA-B538-A8D9-266F-CEAB196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9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7091092-3CAF-0478-97FA-C0CB60AF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78" y="82475"/>
            <a:ext cx="10202609" cy="3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32EE04-6756-6E6C-47F5-53F795B4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78" y="3429000"/>
            <a:ext cx="10202609" cy="3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C9C056-6397-DC13-F23A-B4B7A721155F}"/>
              </a:ext>
            </a:extLst>
          </p:cNvPr>
          <p:cNvSpPr txBox="1">
            <a:spLocks/>
          </p:cNvSpPr>
          <p:nvPr/>
        </p:nvSpPr>
        <p:spPr>
          <a:xfrm>
            <a:off x="86166" y="2157560"/>
            <a:ext cx="955747" cy="1655064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To Explore Further</a:t>
            </a:r>
          </a:p>
        </p:txBody>
      </p:sp>
    </p:spTree>
    <p:extLst>
      <p:ext uri="{BB962C8B-B14F-4D97-AF65-F5344CB8AC3E}">
        <p14:creationId xmlns:p14="http://schemas.microsoft.com/office/powerpoint/2010/main" val="3359651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A116E-0F1B-4D6B-A7C8-8373B264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07EE-7996-C5D9-DFC2-F098ABA7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31" y="0"/>
            <a:ext cx="102778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the Amazon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14EB6-338C-AD9C-6E6D-57DFAF14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7A43A3-861B-EBC7-7732-DF061D83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0" y="1083496"/>
            <a:ext cx="4117145" cy="281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B8D4597-10CC-E97F-D6E5-BF622240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978" y="1059424"/>
            <a:ext cx="7359760" cy="55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0E12FC1-9A52-B5FB-C01D-395D7806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0" y="4054437"/>
            <a:ext cx="4175261" cy="23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0675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FCB2-7904-9967-6F1B-ED033103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74" y="66399"/>
            <a:ext cx="11376582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Data Preprocessing &amp;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8C69-9161-F3B8-E10F-0D6F46C1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00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32A5F769-F35C-4198-9E6F-2D34A68B61E0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34891522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81144" y="1505649"/>
          <a:ext cx="4147417" cy="4668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A67934B-B5DD-BDDE-97FF-4C9EFA591D89}"/>
              </a:ext>
            </a:extLst>
          </p:cNvPr>
          <p:cNvSpPr txBox="1"/>
          <p:nvPr/>
        </p:nvSpPr>
        <p:spPr>
          <a:xfrm>
            <a:off x="4844830" y="1241698"/>
            <a:ext cx="710835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600"/>
              </a:spcBef>
            </a:pPr>
            <a:r>
              <a:rPr lang="en-US" sz="1400" b="1" u="sng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Summary of New Features:</a:t>
            </a:r>
            <a:endParaRPr lang="en-US" sz="1400" u="sng" dirty="0">
              <a:solidFill>
                <a:srgbClr val="0D1D51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Discount Analysis: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Computed the actual discount value and percentage for each item.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Title Length: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Assessed the length of every product title.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Review Efficiency: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Reviews / Stars.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Evaluated the number of reviews in relation to star ratings, reflecting the effectiveness of reviews.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Interaction: Discount &amp; Star Rating: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Discount * Stars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Analyzed the combined impact of discount values and star ratings.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strike="sngStrike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Interaction: Discount &amp; Title Length:</a:t>
            </a:r>
            <a:r>
              <a:rPr lang="en-US" sz="1400" strike="sngStrike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i="1" strike="sng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Discount *  Title </a:t>
            </a:r>
            <a:r>
              <a:rPr lang="en-US" sz="1400" strike="sng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Length. Researched the connection between discounts and the length of product titles.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Interaction: Discount &amp; Reviews: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Discount * Reviews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Investigated the relationship between discounts and the total number of reviews.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High-Rated Indicator: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Stars&gt;=4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Established a binary marker to identify products with a rating of 4 stars or above.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Popularity Score: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Reviews*Stars.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Created a metric that combines the number of reviews with star ratings to indicate product popularity.</a:t>
            </a:r>
          </a:p>
          <a:p>
            <a:pPr marL="0" algn="l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Category Encoding:</a:t>
            </a:r>
            <a:r>
              <a:rPr lang="en-US" sz="1400" dirty="0">
                <a:solidFill>
                  <a:srgbClr val="0D1D5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Transformed product categories into numerical formats for compatibility with models.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6D0A8-5458-5F1F-CAA7-3871ABB8F53E}"/>
              </a:ext>
            </a:extLst>
          </p:cNvPr>
          <p:cNvSpPr txBox="1"/>
          <p:nvPr/>
        </p:nvSpPr>
        <p:spPr>
          <a:xfrm>
            <a:off x="4844830" y="5712892"/>
            <a:ext cx="26453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Filtering 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Stars &lt; 3 AND Reviews &gt;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Reviews / Star &lt;= 20</a:t>
            </a:r>
          </a:p>
        </p:txBody>
      </p:sp>
    </p:spTree>
    <p:extLst>
      <p:ext uri="{BB962C8B-B14F-4D97-AF65-F5344CB8AC3E}">
        <p14:creationId xmlns:p14="http://schemas.microsoft.com/office/powerpoint/2010/main" val="23784089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38DB9-54C1-6AF9-8B54-0F8AFCA4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E9BE-69E0-C881-331D-7D109827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74" y="66398"/>
            <a:ext cx="3628126" cy="4245958"/>
          </a:xfrm>
        </p:spPr>
        <p:txBody>
          <a:bodyPr anchor="ctr">
            <a:normAutofit/>
          </a:bodyPr>
          <a:lstStyle/>
          <a:p>
            <a:r>
              <a:rPr lang="en-US" dirty="0"/>
              <a:t>Data Preprocessing &amp; 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4214F-2E9F-E929-B8D2-B41A21E8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9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7A70A0-2FFB-445A-1A93-ACEDFA41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22" y="12791"/>
            <a:ext cx="7791312" cy="666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99075-E63B-E5B4-FCF0-18F07CB52879}"/>
              </a:ext>
            </a:extLst>
          </p:cNvPr>
          <p:cNvCxnSpPr>
            <a:cxnSpLocks/>
          </p:cNvCxnSpPr>
          <p:nvPr/>
        </p:nvCxnSpPr>
        <p:spPr>
          <a:xfrm flipV="1">
            <a:off x="5313110" y="2124044"/>
            <a:ext cx="782890" cy="13066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9D269E-5FB1-8DC7-460C-B8A552AE1FDC}"/>
              </a:ext>
            </a:extLst>
          </p:cNvPr>
          <p:cNvCxnSpPr>
            <a:cxnSpLocks/>
          </p:cNvCxnSpPr>
          <p:nvPr/>
        </p:nvCxnSpPr>
        <p:spPr>
          <a:xfrm flipV="1">
            <a:off x="4270342" y="3836709"/>
            <a:ext cx="1602557" cy="2005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0EEAE6-7E0A-6544-EF19-6D45CD8A54F7}"/>
              </a:ext>
            </a:extLst>
          </p:cNvPr>
          <p:cNvCxnSpPr>
            <a:cxnSpLocks/>
          </p:cNvCxnSpPr>
          <p:nvPr/>
        </p:nvCxnSpPr>
        <p:spPr>
          <a:xfrm>
            <a:off x="7939872" y="4979971"/>
            <a:ext cx="197612" cy="39330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E41E86-C8A3-3A9A-107C-DD841EAD3F56}"/>
              </a:ext>
            </a:extLst>
          </p:cNvPr>
          <p:cNvCxnSpPr>
            <a:cxnSpLocks/>
          </p:cNvCxnSpPr>
          <p:nvPr/>
        </p:nvCxnSpPr>
        <p:spPr>
          <a:xfrm>
            <a:off x="9838297" y="4783317"/>
            <a:ext cx="98806" cy="16653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171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838F-4153-3BB4-F63A-C9BD889D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27051"/>
            <a:ext cx="10506456" cy="1655064"/>
          </a:xfrm>
        </p:spPr>
        <p:txBody>
          <a:bodyPr anchor="ctr">
            <a:normAutofit/>
          </a:bodyPr>
          <a:lstStyle/>
          <a:p>
            <a:r>
              <a:rPr lang="en-US" dirty="0"/>
              <a:t>Algorithms for 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FAD78-F2EB-DE06-EBE1-87AA9F7C2548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80843" y="1098626"/>
            <a:ext cx="3108960" cy="4662655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Content Based with TF-IDF Vectorized</a:t>
            </a:r>
          </a:p>
          <a:p>
            <a:pPr marL="0" lvl="1" indent="0">
              <a:buNone/>
            </a:pPr>
            <a:r>
              <a:rPr lang="en-US" sz="1400" dirty="0"/>
              <a:t>TF-IDF (Term Frequency-Inverse-Document-Frequency) recommends item based on item content.</a:t>
            </a:r>
          </a:p>
          <a:p>
            <a:pPr marL="0" lvl="1" indent="0">
              <a:buNone/>
            </a:pPr>
            <a:r>
              <a:rPr lang="en-US" sz="1400" dirty="0"/>
              <a:t>-&gt; KNN and FAISS</a:t>
            </a:r>
          </a:p>
          <a:p>
            <a:pPr>
              <a:spcBef>
                <a:spcPts val="2500"/>
              </a:spcBef>
            </a:pPr>
            <a:r>
              <a:rPr lang="en-US" sz="1400" b="1" dirty="0"/>
              <a:t>Content Based with Transformer BERT</a:t>
            </a:r>
          </a:p>
          <a:p>
            <a:pPr marL="0" lvl="1" indent="0">
              <a:buNone/>
            </a:pPr>
            <a:r>
              <a:rPr lang="en-US" sz="1400" dirty="0"/>
              <a:t>Built with Bert to create embeddings on item content. Then used K-nearest neighbors (KNN) to assemble the recommendations using the closest data points in the feature space.</a:t>
            </a:r>
          </a:p>
          <a:p>
            <a:pPr marL="0" lvl="1" indent="0">
              <a:buNone/>
            </a:pPr>
            <a:endParaRPr lang="en-US" sz="1400" dirty="0"/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Collaborative with AutoEncoder</a:t>
            </a:r>
          </a:p>
          <a:p>
            <a:pPr marL="0" lvl="1" indent="0">
              <a:buNone/>
            </a:pPr>
            <a:r>
              <a:rPr lang="en-US" sz="1400" dirty="0"/>
              <a:t>Deep learning approaches leverage neural networks to enhance recommendation accuracy by capturing complex patterns in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1016A-BBA7-7976-52DD-76276A8C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90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ACAD1030-F6F5-3B0F-ABF3-588FEBD33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531" y="1004824"/>
            <a:ext cx="7793625" cy="16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to implement.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need for user interaction data to start making recommendations.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Disadvantages: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Recommendations can be overly specific and lack diversity (the "filter bubble").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high-quality and well-structured content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938C0AB-507A-BB1A-866F-C9628CA9A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532" y="2544313"/>
            <a:ext cx="7793625" cy="21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accurate and nuanced recommendations due to BERT's superior language understanding.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capture subtle relationships between items that TF-IDF might miss.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Disadvantages: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more expensive than TF-IDF.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a large amount of training data (although pre-trained BERT models can be fine-tuned).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174A164-E579-5ED2-CCAB-E0F9058C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532" y="4484407"/>
            <a:ext cx="7586204" cy="21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discover unexpected relationships between items that are not apparent from content alone.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personalize recommendations to a great degree.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Disadvantages: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D5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Suffers from the "cold start" problem: difficult to make recommendations for new users or new items with no interaction history.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a substantial amount of user-item interaction data to train effectively.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42C3EE-8CC2-FFE4-F624-0D42DFAFD7E8}"/>
              </a:ext>
            </a:extLst>
          </p:cNvPr>
          <p:cNvSpPr/>
          <p:nvPr/>
        </p:nvSpPr>
        <p:spPr>
          <a:xfrm>
            <a:off x="2719095" y="2502682"/>
            <a:ext cx="2103120" cy="1197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36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BA7198-C7C0-A642-8D58-9BEB25483722}"/>
              </a:ext>
            </a:extLst>
          </p:cNvPr>
          <p:cNvSpPr/>
          <p:nvPr/>
        </p:nvSpPr>
        <p:spPr>
          <a:xfrm>
            <a:off x="2719095" y="4361408"/>
            <a:ext cx="2103120" cy="1197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36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43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82E69-5087-9E46-A96E-9EB2B779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AA0D0-5B96-217F-C617-783F160F0E9B}"/>
              </a:ext>
            </a:extLst>
          </p:cNvPr>
          <p:cNvSpPr txBox="1"/>
          <p:nvPr/>
        </p:nvSpPr>
        <p:spPr>
          <a:xfrm>
            <a:off x="221327" y="458048"/>
            <a:ext cx="34179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it works: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 descriptions and features are converted into numerical vectors using TF-IDF.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TF-IDF measures a word's frequency in a description (Term Frequency) and its overall rarity (Inverse Doc Frequency).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Cosine similarity and other metrics are used to compare item vectors, finding items with similar content.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A82A1-1F79-DB08-05D3-81F30C60008A}"/>
              </a:ext>
            </a:extLst>
          </p:cNvPr>
          <p:cNvSpPr txBox="1"/>
          <p:nvPr/>
        </p:nvSpPr>
        <p:spPr>
          <a:xfrm>
            <a:off x="221327" y="3597120"/>
            <a:ext cx="341798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it works :</a:t>
            </a:r>
            <a:endParaRPr lang="en-US" sz="14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BERT is a deep learning model trained to grasp language context and subtleties.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P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rocesses product desc. to create detailed vector representations (embeddings).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Embeddings reflect semantic, helping the system recognize word and concept relationships.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Item similarity done by comparing their BERT embeddings.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72A5C-363D-40AA-5B98-022B45380451}"/>
              </a:ext>
            </a:extLst>
          </p:cNvPr>
          <p:cNvSpPr txBox="1"/>
          <p:nvPr/>
        </p:nvSpPr>
        <p:spPr>
          <a:xfrm>
            <a:off x="7404354" y="458048"/>
            <a:ext cx="42983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it works:</a:t>
            </a:r>
            <a:endParaRPr lang="en-US" sz="14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An AutoEncoder is trained on a user-item interaction matrix, where users are rows, items are columns, and cells show ratings or interactions.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It compresses this matrix into a lower-dimensional representation that identifies </a:t>
            </a:r>
            <a:r>
              <a:rPr lang="en-US" sz="140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user preference patterns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marL="742950" lvl="1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This compressed form is used to reconstruct the original matrix and predict missing interactions, thereby recommending items that a user may enjoy.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B69A6D-7BC0-D69E-85D5-D8E00457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80"/>
          <a:stretch/>
        </p:blipFill>
        <p:spPr>
          <a:xfrm>
            <a:off x="3639312" y="1216854"/>
            <a:ext cx="3635659" cy="380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hlinkClick r:id="rId3"/>
            <a:extLst>
              <a:ext uri="{FF2B5EF4-FFF2-40B4-BE49-F238E27FC236}">
                <a16:creationId xmlns:a16="http://schemas.microsoft.com/office/drawing/2014/main" id="{F2D18600-16BB-D0E0-4195-4D48954D5042}"/>
              </a:ext>
            </a:extLst>
          </p:cNvPr>
          <p:cNvSpPr txBox="1"/>
          <p:nvPr/>
        </p:nvSpPr>
        <p:spPr>
          <a:xfrm>
            <a:off x="4285764" y="5209363"/>
            <a:ext cx="2475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https://projector.tensorflow.org/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93BA3F9-E7E6-C37F-5024-E40C63E8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5" y="3411261"/>
            <a:ext cx="4435047" cy="2527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CE1A3A-F135-834C-57A2-C4B40C8A47D5}"/>
              </a:ext>
            </a:extLst>
          </p:cNvPr>
          <p:cNvCxnSpPr>
            <a:cxnSpLocks/>
          </p:cNvCxnSpPr>
          <p:nvPr/>
        </p:nvCxnSpPr>
        <p:spPr>
          <a:xfrm>
            <a:off x="3236391" y="2994223"/>
            <a:ext cx="349065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20BD6B-3B2B-9B7F-63B7-F2FAE7D2435A}"/>
              </a:ext>
            </a:extLst>
          </p:cNvPr>
          <p:cNvCxnSpPr>
            <a:cxnSpLocks/>
          </p:cNvCxnSpPr>
          <p:nvPr/>
        </p:nvCxnSpPr>
        <p:spPr>
          <a:xfrm>
            <a:off x="3236391" y="3788250"/>
            <a:ext cx="349065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0E158B-4D13-B7CB-0B8E-4ECC84E094D6}"/>
              </a:ext>
            </a:extLst>
          </p:cNvPr>
          <p:cNvCxnSpPr>
            <a:cxnSpLocks/>
          </p:cNvCxnSpPr>
          <p:nvPr/>
        </p:nvCxnSpPr>
        <p:spPr>
          <a:xfrm>
            <a:off x="8232021" y="3135704"/>
            <a:ext cx="0" cy="22584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B55F493-4E75-AC0B-4FF4-999EE6A33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27051"/>
            <a:ext cx="8697169" cy="165506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1451609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4041</TotalTime>
  <Words>1135</Words>
  <Application>Microsoft Office PowerPoint</Application>
  <PresentationFormat>Widescreen</PresentationFormat>
  <Paragraphs>170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Calibri</vt:lpstr>
      <vt:lpstr>Custom</vt:lpstr>
      <vt:lpstr>Discovering Recommendation Systems with Amazon’s Dataset</vt:lpstr>
      <vt:lpstr>Presentation Overview</vt:lpstr>
      <vt:lpstr>Overview of the Amazon Dataset</vt:lpstr>
      <vt:lpstr>Overview of the Amazon Dataset</vt:lpstr>
      <vt:lpstr>Overview of the Amazon Dataset</vt:lpstr>
      <vt:lpstr>Data Preprocessing &amp; Feature Engineering</vt:lpstr>
      <vt:lpstr>Data Preprocessing &amp; Feature Engineering</vt:lpstr>
      <vt:lpstr>Algorithms for Recommendations</vt:lpstr>
      <vt:lpstr>How It Works</vt:lpstr>
      <vt:lpstr>PowerPoint Presentation</vt:lpstr>
      <vt:lpstr>Hybrid Model – Results - Metrics</vt:lpstr>
      <vt:lpstr>Fairness &amp; Scaling up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remy saffar</dc:creator>
  <cp:lastModifiedBy>remy saffar</cp:lastModifiedBy>
  <cp:revision>52</cp:revision>
  <dcterms:created xsi:type="dcterms:W3CDTF">2025-01-16T21:32:31Z</dcterms:created>
  <dcterms:modified xsi:type="dcterms:W3CDTF">2025-01-19T17:04:19Z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